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5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35" autoAdjust="0"/>
    <p:restoredTop sz="94660"/>
  </p:normalViewPr>
  <p:slideViewPr>
    <p:cSldViewPr>
      <p:cViewPr varScale="1">
        <p:scale>
          <a:sx n="32" d="100"/>
          <a:sy n="32" d="100"/>
        </p:scale>
        <p:origin x="48" y="70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5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5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5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1/3/2026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5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1/3/2026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99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1029119" y="1028712"/>
            <a:ext cx="16225519" cy="8226425"/>
          </a:xfrm>
          <a:custGeom>
            <a:avLst/>
            <a:gdLst/>
            <a:ahLst/>
            <a:cxnLst/>
            <a:rect l="l" t="t" r="r" b="b"/>
            <a:pathLst>
              <a:path w="16225519" h="8226425">
                <a:moveTo>
                  <a:pt x="423722" y="38912"/>
                </a:moveTo>
                <a:lnTo>
                  <a:pt x="399618" y="0"/>
                </a:lnTo>
                <a:lnTo>
                  <a:pt x="375450" y="38912"/>
                </a:lnTo>
                <a:lnTo>
                  <a:pt x="423722" y="38912"/>
                </a:lnTo>
                <a:close/>
              </a:path>
              <a:path w="16225519" h="8226425">
                <a:moveTo>
                  <a:pt x="470662" y="107543"/>
                </a:moveTo>
                <a:lnTo>
                  <a:pt x="451891" y="80086"/>
                </a:lnTo>
                <a:lnTo>
                  <a:pt x="347306" y="80086"/>
                </a:lnTo>
                <a:lnTo>
                  <a:pt x="328510" y="107543"/>
                </a:lnTo>
                <a:lnTo>
                  <a:pt x="470662" y="107543"/>
                </a:lnTo>
                <a:close/>
              </a:path>
              <a:path w="16225519" h="8226425">
                <a:moveTo>
                  <a:pt x="517626" y="176174"/>
                </a:moveTo>
                <a:lnTo>
                  <a:pt x="498817" y="148717"/>
                </a:lnTo>
                <a:lnTo>
                  <a:pt x="300355" y="148717"/>
                </a:lnTo>
                <a:lnTo>
                  <a:pt x="281584" y="176174"/>
                </a:lnTo>
                <a:lnTo>
                  <a:pt x="517626" y="176174"/>
                </a:lnTo>
                <a:close/>
              </a:path>
              <a:path w="16225519" h="8226425">
                <a:moveTo>
                  <a:pt x="564553" y="244817"/>
                </a:moveTo>
                <a:lnTo>
                  <a:pt x="545782" y="217360"/>
                </a:lnTo>
                <a:lnTo>
                  <a:pt x="253428" y="217360"/>
                </a:lnTo>
                <a:lnTo>
                  <a:pt x="234645" y="244817"/>
                </a:lnTo>
                <a:lnTo>
                  <a:pt x="564553" y="244817"/>
                </a:lnTo>
                <a:close/>
              </a:path>
              <a:path w="16225519" h="8226425">
                <a:moveTo>
                  <a:pt x="799249" y="587946"/>
                </a:moveTo>
                <a:lnTo>
                  <a:pt x="780478" y="560476"/>
                </a:lnTo>
                <a:lnTo>
                  <a:pt x="593966" y="560476"/>
                </a:lnTo>
                <a:lnTo>
                  <a:pt x="565810" y="519315"/>
                </a:lnTo>
                <a:lnTo>
                  <a:pt x="752309" y="519315"/>
                </a:lnTo>
                <a:lnTo>
                  <a:pt x="733526" y="491858"/>
                </a:lnTo>
                <a:lnTo>
                  <a:pt x="547039" y="491858"/>
                </a:lnTo>
                <a:lnTo>
                  <a:pt x="518871" y="450672"/>
                </a:lnTo>
                <a:lnTo>
                  <a:pt x="705358" y="450672"/>
                </a:lnTo>
                <a:lnTo>
                  <a:pt x="686587" y="423227"/>
                </a:lnTo>
                <a:lnTo>
                  <a:pt x="500075" y="423227"/>
                </a:lnTo>
                <a:lnTo>
                  <a:pt x="471932" y="382066"/>
                </a:lnTo>
                <a:lnTo>
                  <a:pt x="658418" y="382066"/>
                </a:lnTo>
                <a:lnTo>
                  <a:pt x="639648" y="354609"/>
                </a:lnTo>
                <a:lnTo>
                  <a:pt x="453161" y="354609"/>
                </a:lnTo>
                <a:lnTo>
                  <a:pt x="425005" y="313423"/>
                </a:lnTo>
                <a:lnTo>
                  <a:pt x="611492" y="313423"/>
                </a:lnTo>
                <a:lnTo>
                  <a:pt x="592721" y="285965"/>
                </a:lnTo>
                <a:lnTo>
                  <a:pt x="406209" y="285965"/>
                </a:lnTo>
                <a:lnTo>
                  <a:pt x="394919" y="269468"/>
                </a:lnTo>
                <a:lnTo>
                  <a:pt x="383616" y="285965"/>
                </a:lnTo>
                <a:lnTo>
                  <a:pt x="206489" y="285965"/>
                </a:lnTo>
                <a:lnTo>
                  <a:pt x="187718" y="313423"/>
                </a:lnTo>
                <a:lnTo>
                  <a:pt x="364845" y="313423"/>
                </a:lnTo>
                <a:lnTo>
                  <a:pt x="336702" y="354609"/>
                </a:lnTo>
                <a:lnTo>
                  <a:pt x="159562" y="354609"/>
                </a:lnTo>
                <a:lnTo>
                  <a:pt x="140792" y="382066"/>
                </a:lnTo>
                <a:lnTo>
                  <a:pt x="317919" y="382066"/>
                </a:lnTo>
                <a:lnTo>
                  <a:pt x="289775" y="423227"/>
                </a:lnTo>
                <a:lnTo>
                  <a:pt x="112649" y="423227"/>
                </a:lnTo>
                <a:lnTo>
                  <a:pt x="93853" y="450672"/>
                </a:lnTo>
                <a:lnTo>
                  <a:pt x="270979" y="450672"/>
                </a:lnTo>
                <a:lnTo>
                  <a:pt x="242836" y="491858"/>
                </a:lnTo>
                <a:lnTo>
                  <a:pt x="65697" y="491858"/>
                </a:lnTo>
                <a:lnTo>
                  <a:pt x="46926" y="519315"/>
                </a:lnTo>
                <a:lnTo>
                  <a:pt x="224053" y="519315"/>
                </a:lnTo>
                <a:lnTo>
                  <a:pt x="195910" y="560476"/>
                </a:lnTo>
                <a:lnTo>
                  <a:pt x="18770" y="560476"/>
                </a:lnTo>
                <a:lnTo>
                  <a:pt x="0" y="587946"/>
                </a:lnTo>
                <a:lnTo>
                  <a:pt x="177126" y="587946"/>
                </a:lnTo>
                <a:lnTo>
                  <a:pt x="97155" y="704900"/>
                </a:lnTo>
                <a:lnTo>
                  <a:pt x="692721" y="704862"/>
                </a:lnTo>
                <a:lnTo>
                  <a:pt x="612762" y="587946"/>
                </a:lnTo>
                <a:lnTo>
                  <a:pt x="694220" y="587946"/>
                </a:lnTo>
                <a:lnTo>
                  <a:pt x="799249" y="587946"/>
                </a:lnTo>
                <a:close/>
              </a:path>
              <a:path w="16225519" h="8226425">
                <a:moveTo>
                  <a:pt x="16225368" y="8215858"/>
                </a:moveTo>
                <a:lnTo>
                  <a:pt x="16224606" y="8214004"/>
                </a:lnTo>
                <a:lnTo>
                  <a:pt x="16221520" y="8210918"/>
                </a:lnTo>
                <a:lnTo>
                  <a:pt x="16219653" y="8210143"/>
                </a:lnTo>
                <a:lnTo>
                  <a:pt x="16217468" y="8210143"/>
                </a:lnTo>
                <a:lnTo>
                  <a:pt x="16217468" y="8209953"/>
                </a:lnTo>
                <a:lnTo>
                  <a:pt x="15388844" y="8209953"/>
                </a:lnTo>
                <a:lnTo>
                  <a:pt x="16209417" y="8080235"/>
                </a:lnTo>
                <a:lnTo>
                  <a:pt x="16211157" y="8079168"/>
                </a:lnTo>
                <a:lnTo>
                  <a:pt x="16213760" y="8075600"/>
                </a:lnTo>
                <a:lnTo>
                  <a:pt x="16214230" y="8073618"/>
                </a:lnTo>
                <a:lnTo>
                  <a:pt x="16213544" y="8069262"/>
                </a:lnTo>
                <a:lnTo>
                  <a:pt x="16212477" y="8067522"/>
                </a:lnTo>
                <a:lnTo>
                  <a:pt x="16208909" y="8064932"/>
                </a:lnTo>
                <a:lnTo>
                  <a:pt x="16206915" y="8064449"/>
                </a:lnTo>
                <a:lnTo>
                  <a:pt x="15386355" y="8194167"/>
                </a:lnTo>
                <a:lnTo>
                  <a:pt x="16174415" y="7938617"/>
                </a:lnTo>
                <a:lnTo>
                  <a:pt x="16176409" y="7937881"/>
                </a:lnTo>
                <a:lnTo>
                  <a:pt x="16177870" y="7936560"/>
                </a:lnTo>
                <a:lnTo>
                  <a:pt x="16179724" y="7932750"/>
                </a:lnTo>
                <a:lnTo>
                  <a:pt x="16179851" y="7930782"/>
                </a:lnTo>
                <a:lnTo>
                  <a:pt x="16178543" y="7926743"/>
                </a:lnTo>
                <a:lnTo>
                  <a:pt x="16177273" y="7925244"/>
                </a:lnTo>
                <a:lnTo>
                  <a:pt x="16173514" y="7923250"/>
                </a:lnTo>
                <a:lnTo>
                  <a:pt x="16171558" y="7923047"/>
                </a:lnTo>
                <a:lnTo>
                  <a:pt x="16169513" y="7923619"/>
                </a:lnTo>
                <a:lnTo>
                  <a:pt x="15381491" y="8179333"/>
                </a:lnTo>
                <a:lnTo>
                  <a:pt x="16119780" y="7803921"/>
                </a:lnTo>
                <a:lnTo>
                  <a:pt x="16121850" y="7803007"/>
                </a:lnTo>
                <a:lnTo>
                  <a:pt x="16123273" y="7801483"/>
                </a:lnTo>
                <a:lnTo>
                  <a:pt x="16124797" y="7797216"/>
                </a:lnTo>
                <a:lnTo>
                  <a:pt x="16124670" y="7795133"/>
                </a:lnTo>
                <a:lnTo>
                  <a:pt x="16122612" y="7791094"/>
                </a:lnTo>
                <a:lnTo>
                  <a:pt x="16121012" y="7789773"/>
                </a:lnTo>
                <a:lnTo>
                  <a:pt x="16116656" y="7788478"/>
                </a:lnTo>
                <a:lnTo>
                  <a:pt x="16114586" y="7788732"/>
                </a:lnTo>
                <a:lnTo>
                  <a:pt x="16112617" y="7789875"/>
                </a:lnTo>
                <a:lnTo>
                  <a:pt x="15374328" y="8165287"/>
                </a:lnTo>
                <a:lnTo>
                  <a:pt x="16046438" y="7677963"/>
                </a:lnTo>
                <a:lnTo>
                  <a:pt x="16047492" y="7676248"/>
                </a:lnTo>
                <a:lnTo>
                  <a:pt x="16048190" y="7671930"/>
                </a:lnTo>
                <a:lnTo>
                  <a:pt x="16047720" y="7669974"/>
                </a:lnTo>
                <a:lnTo>
                  <a:pt x="16045155" y="7666431"/>
                </a:lnTo>
                <a:lnTo>
                  <a:pt x="16043428" y="7665377"/>
                </a:lnTo>
                <a:lnTo>
                  <a:pt x="16039097" y="7664691"/>
                </a:lnTo>
                <a:lnTo>
                  <a:pt x="16037141" y="7665174"/>
                </a:lnTo>
                <a:lnTo>
                  <a:pt x="15365006" y="8152498"/>
                </a:lnTo>
                <a:lnTo>
                  <a:pt x="15950921" y="7567777"/>
                </a:lnTo>
                <a:lnTo>
                  <a:pt x="15952267" y="7566215"/>
                </a:lnTo>
                <a:lnTo>
                  <a:pt x="15952889" y="7564399"/>
                </a:lnTo>
                <a:lnTo>
                  <a:pt x="15952737" y="7560284"/>
                </a:lnTo>
                <a:lnTo>
                  <a:pt x="15951962" y="7558519"/>
                </a:lnTo>
                <a:lnTo>
                  <a:pt x="15949041" y="7555611"/>
                </a:lnTo>
                <a:lnTo>
                  <a:pt x="15947289" y="7554836"/>
                </a:lnTo>
                <a:lnTo>
                  <a:pt x="15943161" y="7554684"/>
                </a:lnTo>
                <a:lnTo>
                  <a:pt x="15941345" y="7555306"/>
                </a:lnTo>
                <a:lnTo>
                  <a:pt x="15939770" y="7556652"/>
                </a:lnTo>
                <a:lnTo>
                  <a:pt x="15353856" y="8141373"/>
                </a:lnTo>
                <a:lnTo>
                  <a:pt x="15842183" y="7470610"/>
                </a:lnTo>
                <a:lnTo>
                  <a:pt x="15835402" y="7459586"/>
                </a:lnTo>
                <a:lnTo>
                  <a:pt x="15831084" y="7460272"/>
                </a:lnTo>
                <a:lnTo>
                  <a:pt x="15829369" y="7461339"/>
                </a:lnTo>
                <a:lnTo>
                  <a:pt x="15341041" y="8132064"/>
                </a:lnTo>
                <a:lnTo>
                  <a:pt x="15717228" y="7395286"/>
                </a:lnTo>
                <a:lnTo>
                  <a:pt x="15718371" y="7393318"/>
                </a:lnTo>
                <a:lnTo>
                  <a:pt x="15718612" y="7391260"/>
                </a:lnTo>
                <a:lnTo>
                  <a:pt x="15717330" y="7386904"/>
                </a:lnTo>
                <a:lnTo>
                  <a:pt x="15715996" y="7385304"/>
                </a:lnTo>
                <a:lnTo>
                  <a:pt x="15711945" y="7383259"/>
                </a:lnTo>
                <a:lnTo>
                  <a:pt x="15709862" y="7383119"/>
                </a:lnTo>
                <a:lnTo>
                  <a:pt x="15705595" y="7384643"/>
                </a:lnTo>
                <a:lnTo>
                  <a:pt x="15704058" y="7386066"/>
                </a:lnTo>
                <a:lnTo>
                  <a:pt x="15703157" y="7388136"/>
                </a:lnTo>
                <a:lnTo>
                  <a:pt x="15326970" y="8124926"/>
                </a:lnTo>
                <a:lnTo>
                  <a:pt x="15583002" y="7338466"/>
                </a:lnTo>
                <a:lnTo>
                  <a:pt x="15583777" y="7336371"/>
                </a:lnTo>
                <a:lnTo>
                  <a:pt x="15583675" y="7334313"/>
                </a:lnTo>
                <a:lnTo>
                  <a:pt x="15581719" y="7330287"/>
                </a:lnTo>
                <a:lnTo>
                  <a:pt x="15580170" y="7328929"/>
                </a:lnTo>
                <a:lnTo>
                  <a:pt x="15575903" y="7327544"/>
                </a:lnTo>
                <a:lnTo>
                  <a:pt x="15573845" y="7327722"/>
                </a:lnTo>
                <a:lnTo>
                  <a:pt x="15569895" y="7329818"/>
                </a:lnTo>
                <a:lnTo>
                  <a:pt x="15568600" y="7331418"/>
                </a:lnTo>
                <a:lnTo>
                  <a:pt x="15567978" y="7333577"/>
                </a:lnTo>
                <a:lnTo>
                  <a:pt x="15312111" y="8120037"/>
                </a:lnTo>
                <a:lnTo>
                  <a:pt x="15442070" y="7301166"/>
                </a:lnTo>
                <a:lnTo>
                  <a:pt x="15441600" y="7299223"/>
                </a:lnTo>
                <a:lnTo>
                  <a:pt x="15439035" y="7295705"/>
                </a:lnTo>
                <a:lnTo>
                  <a:pt x="15437320" y="7294664"/>
                </a:lnTo>
                <a:lnTo>
                  <a:pt x="15433028" y="7293978"/>
                </a:lnTo>
                <a:lnTo>
                  <a:pt x="15431072" y="7294448"/>
                </a:lnTo>
                <a:lnTo>
                  <a:pt x="15427541" y="7296975"/>
                </a:lnTo>
                <a:lnTo>
                  <a:pt x="15426474" y="7298690"/>
                </a:lnTo>
                <a:lnTo>
                  <a:pt x="15296287" y="8117586"/>
                </a:lnTo>
                <a:lnTo>
                  <a:pt x="15296287" y="7288466"/>
                </a:lnTo>
                <a:lnTo>
                  <a:pt x="15295525" y="7286612"/>
                </a:lnTo>
                <a:lnTo>
                  <a:pt x="15292426" y="7283526"/>
                </a:lnTo>
                <a:lnTo>
                  <a:pt x="15290572" y="7282751"/>
                </a:lnTo>
                <a:lnTo>
                  <a:pt x="15286203" y="7282751"/>
                </a:lnTo>
                <a:lnTo>
                  <a:pt x="15284336" y="7283526"/>
                </a:lnTo>
                <a:lnTo>
                  <a:pt x="15281250" y="7286612"/>
                </a:lnTo>
                <a:lnTo>
                  <a:pt x="15280475" y="7288466"/>
                </a:lnTo>
                <a:lnTo>
                  <a:pt x="15280475" y="8117586"/>
                </a:lnTo>
                <a:lnTo>
                  <a:pt x="15150491" y="7298690"/>
                </a:lnTo>
                <a:lnTo>
                  <a:pt x="15149437" y="7296950"/>
                </a:lnTo>
                <a:lnTo>
                  <a:pt x="15145855" y="7294346"/>
                </a:lnTo>
                <a:lnTo>
                  <a:pt x="15143874" y="7293877"/>
                </a:lnTo>
                <a:lnTo>
                  <a:pt x="15139505" y="7294562"/>
                </a:lnTo>
                <a:lnTo>
                  <a:pt x="15137765" y="7295629"/>
                </a:lnTo>
                <a:lnTo>
                  <a:pt x="15135162" y="7299185"/>
                </a:lnTo>
                <a:lnTo>
                  <a:pt x="15134679" y="7301179"/>
                </a:lnTo>
                <a:lnTo>
                  <a:pt x="15264664" y="8120075"/>
                </a:lnTo>
                <a:lnTo>
                  <a:pt x="15008784" y="7333577"/>
                </a:lnTo>
                <a:lnTo>
                  <a:pt x="15008060" y="7331583"/>
                </a:lnTo>
                <a:lnTo>
                  <a:pt x="15006727" y="7330122"/>
                </a:lnTo>
                <a:lnTo>
                  <a:pt x="15002904" y="7328281"/>
                </a:lnTo>
                <a:lnTo>
                  <a:pt x="15000935" y="7328141"/>
                </a:lnTo>
                <a:lnTo>
                  <a:pt x="14996897" y="7329462"/>
                </a:lnTo>
                <a:lnTo>
                  <a:pt x="14995386" y="7330719"/>
                </a:lnTo>
                <a:lnTo>
                  <a:pt x="14993392" y="7334466"/>
                </a:lnTo>
                <a:lnTo>
                  <a:pt x="14993188" y="7336422"/>
                </a:lnTo>
                <a:lnTo>
                  <a:pt x="14993773" y="7338466"/>
                </a:lnTo>
                <a:lnTo>
                  <a:pt x="15249792" y="8124926"/>
                </a:lnTo>
                <a:lnTo>
                  <a:pt x="14873618" y="7388136"/>
                </a:lnTo>
                <a:lnTo>
                  <a:pt x="14872704" y="7386066"/>
                </a:lnTo>
                <a:lnTo>
                  <a:pt x="14871180" y="7384643"/>
                </a:lnTo>
                <a:lnTo>
                  <a:pt x="14866900" y="7383119"/>
                </a:lnTo>
                <a:lnTo>
                  <a:pt x="14864817" y="7383259"/>
                </a:lnTo>
                <a:lnTo>
                  <a:pt x="14860778" y="7385304"/>
                </a:lnTo>
                <a:lnTo>
                  <a:pt x="14859445" y="7386904"/>
                </a:lnTo>
                <a:lnTo>
                  <a:pt x="14858149" y="7391260"/>
                </a:lnTo>
                <a:lnTo>
                  <a:pt x="14858403" y="7393318"/>
                </a:lnTo>
                <a:lnTo>
                  <a:pt x="14859546" y="7395286"/>
                </a:lnTo>
                <a:lnTo>
                  <a:pt x="15235720" y="8132064"/>
                </a:lnTo>
                <a:lnTo>
                  <a:pt x="14747405" y="7461339"/>
                </a:lnTo>
                <a:lnTo>
                  <a:pt x="14745678" y="7460272"/>
                </a:lnTo>
                <a:lnTo>
                  <a:pt x="14741360" y="7459586"/>
                </a:lnTo>
                <a:lnTo>
                  <a:pt x="14739404" y="7460056"/>
                </a:lnTo>
                <a:lnTo>
                  <a:pt x="14735861" y="7462621"/>
                </a:lnTo>
                <a:lnTo>
                  <a:pt x="14734794" y="7464336"/>
                </a:lnTo>
                <a:lnTo>
                  <a:pt x="14734121" y="7468654"/>
                </a:lnTo>
                <a:lnTo>
                  <a:pt x="14734591" y="7470610"/>
                </a:lnTo>
                <a:lnTo>
                  <a:pt x="15222919" y="8141373"/>
                </a:lnTo>
                <a:lnTo>
                  <a:pt x="14637004" y="7556652"/>
                </a:lnTo>
                <a:lnTo>
                  <a:pt x="14635429" y="7555319"/>
                </a:lnTo>
                <a:lnTo>
                  <a:pt x="14633613" y="7554684"/>
                </a:lnTo>
                <a:lnTo>
                  <a:pt x="14629486" y="7554836"/>
                </a:lnTo>
                <a:lnTo>
                  <a:pt x="14627720" y="7555611"/>
                </a:lnTo>
                <a:lnTo>
                  <a:pt x="14624799" y="7558519"/>
                </a:lnTo>
                <a:lnTo>
                  <a:pt x="14624037" y="7560284"/>
                </a:lnTo>
                <a:lnTo>
                  <a:pt x="14623872" y="7564399"/>
                </a:lnTo>
                <a:lnTo>
                  <a:pt x="14624507" y="7566215"/>
                </a:lnTo>
                <a:lnTo>
                  <a:pt x="14625854" y="7567777"/>
                </a:lnTo>
                <a:lnTo>
                  <a:pt x="15211768" y="8152498"/>
                </a:lnTo>
                <a:lnTo>
                  <a:pt x="14539633" y="7665174"/>
                </a:lnTo>
                <a:lnTo>
                  <a:pt x="14528584" y="7671930"/>
                </a:lnTo>
                <a:lnTo>
                  <a:pt x="14529283" y="7676248"/>
                </a:lnTo>
                <a:lnTo>
                  <a:pt x="14530337" y="7677963"/>
                </a:lnTo>
                <a:lnTo>
                  <a:pt x="15202434" y="8165287"/>
                </a:lnTo>
                <a:lnTo>
                  <a:pt x="14464144" y="7789875"/>
                </a:lnTo>
                <a:lnTo>
                  <a:pt x="14462189" y="7788732"/>
                </a:lnTo>
                <a:lnTo>
                  <a:pt x="14460119" y="7788478"/>
                </a:lnTo>
                <a:lnTo>
                  <a:pt x="14455762" y="7789773"/>
                </a:lnTo>
                <a:lnTo>
                  <a:pt x="14454162" y="7791094"/>
                </a:lnTo>
                <a:lnTo>
                  <a:pt x="14452105" y="7795133"/>
                </a:lnTo>
                <a:lnTo>
                  <a:pt x="14451965" y="7797216"/>
                </a:lnTo>
                <a:lnTo>
                  <a:pt x="14453489" y="7801483"/>
                </a:lnTo>
                <a:lnTo>
                  <a:pt x="14454912" y="7803007"/>
                </a:lnTo>
                <a:lnTo>
                  <a:pt x="14456994" y="7803921"/>
                </a:lnTo>
                <a:lnTo>
                  <a:pt x="15195284" y="8179333"/>
                </a:lnTo>
                <a:lnTo>
                  <a:pt x="14407223" y="7923822"/>
                </a:lnTo>
                <a:lnTo>
                  <a:pt x="14405115" y="7923047"/>
                </a:lnTo>
                <a:lnTo>
                  <a:pt x="14403057" y="7923149"/>
                </a:lnTo>
                <a:lnTo>
                  <a:pt x="14399019" y="7925105"/>
                </a:lnTo>
                <a:lnTo>
                  <a:pt x="14397660" y="7926654"/>
                </a:lnTo>
                <a:lnTo>
                  <a:pt x="14396276" y="7930909"/>
                </a:lnTo>
                <a:lnTo>
                  <a:pt x="14396453" y="7932953"/>
                </a:lnTo>
                <a:lnTo>
                  <a:pt x="14398562" y="7936903"/>
                </a:lnTo>
                <a:lnTo>
                  <a:pt x="14400162" y="7938198"/>
                </a:lnTo>
                <a:lnTo>
                  <a:pt x="14402321" y="7938821"/>
                </a:lnTo>
                <a:lnTo>
                  <a:pt x="15190381" y="8194370"/>
                </a:lnTo>
                <a:lnTo>
                  <a:pt x="14369809" y="8064652"/>
                </a:lnTo>
                <a:lnTo>
                  <a:pt x="14367828" y="8065122"/>
                </a:lnTo>
                <a:lnTo>
                  <a:pt x="14364246" y="8067726"/>
                </a:lnTo>
                <a:lnTo>
                  <a:pt x="14363179" y="8069466"/>
                </a:lnTo>
                <a:lnTo>
                  <a:pt x="14362494" y="8073822"/>
                </a:lnTo>
                <a:lnTo>
                  <a:pt x="14362976" y="8075803"/>
                </a:lnTo>
                <a:lnTo>
                  <a:pt x="14365580" y="8079372"/>
                </a:lnTo>
                <a:lnTo>
                  <a:pt x="14367320" y="8080426"/>
                </a:lnTo>
                <a:lnTo>
                  <a:pt x="15187879" y="8210143"/>
                </a:lnTo>
                <a:lnTo>
                  <a:pt x="14357122" y="8210143"/>
                </a:lnTo>
                <a:lnTo>
                  <a:pt x="14355255" y="8210918"/>
                </a:lnTo>
                <a:lnTo>
                  <a:pt x="14352169" y="8214004"/>
                </a:lnTo>
                <a:lnTo>
                  <a:pt x="14351394" y="8215858"/>
                </a:lnTo>
                <a:lnTo>
                  <a:pt x="14351394" y="8220215"/>
                </a:lnTo>
                <a:lnTo>
                  <a:pt x="14352169" y="8222081"/>
                </a:lnTo>
                <a:lnTo>
                  <a:pt x="14355255" y="8225155"/>
                </a:lnTo>
                <a:lnTo>
                  <a:pt x="14357122" y="8225930"/>
                </a:lnTo>
                <a:lnTo>
                  <a:pt x="16219653" y="8225930"/>
                </a:lnTo>
                <a:lnTo>
                  <a:pt x="16221520" y="8225155"/>
                </a:lnTo>
                <a:lnTo>
                  <a:pt x="16224606" y="8222081"/>
                </a:lnTo>
                <a:lnTo>
                  <a:pt x="16225368" y="8220215"/>
                </a:lnTo>
                <a:lnTo>
                  <a:pt x="16225368" y="821585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1/3/2026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64540" y="815955"/>
            <a:ext cx="11158918" cy="16065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5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datasetengineer/logistics-and-supply-chain-dataset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57200" y="8046447"/>
            <a:ext cx="3937000" cy="725199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55"/>
              </a:spcBef>
            </a:pPr>
            <a:r>
              <a:rPr sz="2000" spc="-114" dirty="0">
                <a:solidFill>
                  <a:srgbClr val="2A2A2A"/>
                </a:solidFill>
                <a:latin typeface="Arial Black"/>
                <a:cs typeface="Arial Black"/>
              </a:rPr>
              <a:t>NAME</a:t>
            </a:r>
            <a:r>
              <a:rPr sz="2000" spc="-140" dirty="0">
                <a:solidFill>
                  <a:srgbClr val="2A2A2A"/>
                </a:solidFill>
                <a:latin typeface="Arial Black"/>
                <a:cs typeface="Arial Black"/>
              </a:rPr>
              <a:t> </a:t>
            </a:r>
            <a:r>
              <a:rPr sz="2000" spc="-95" dirty="0">
                <a:solidFill>
                  <a:srgbClr val="2A2A2A"/>
                </a:solidFill>
                <a:latin typeface="Arial Black"/>
                <a:cs typeface="Arial Black"/>
              </a:rPr>
              <a:t>OF</a:t>
            </a:r>
            <a:r>
              <a:rPr sz="2000" spc="-135" dirty="0">
                <a:solidFill>
                  <a:srgbClr val="2A2A2A"/>
                </a:solidFill>
                <a:latin typeface="Arial Black"/>
                <a:cs typeface="Arial Black"/>
              </a:rPr>
              <a:t> </a:t>
            </a:r>
            <a:r>
              <a:rPr sz="2000" spc="-10" dirty="0">
                <a:solidFill>
                  <a:srgbClr val="2A2A2A"/>
                </a:solidFill>
                <a:latin typeface="Arial Black"/>
                <a:cs typeface="Arial Black"/>
              </a:rPr>
              <a:t>PROJECT:</a:t>
            </a:r>
            <a:endParaRPr sz="2000" dirty="0">
              <a:latin typeface="Arial Black"/>
              <a:cs typeface="Arial Black"/>
            </a:endParaRPr>
          </a:p>
          <a:p>
            <a:pPr marL="12700">
              <a:lnSpc>
                <a:spcPct val="100000"/>
              </a:lnSpc>
              <a:spcBef>
                <a:spcPts val="355"/>
              </a:spcBef>
            </a:pPr>
            <a:r>
              <a:rPr sz="2000" spc="-35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Smart</a:t>
            </a:r>
            <a:r>
              <a:rPr sz="2000" spc="-140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spc="-45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Logistic</a:t>
            </a:r>
            <a:r>
              <a:rPr sz="2000" spc="-140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spc="-30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Services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114800" y="8046447"/>
            <a:ext cx="4114800" cy="1377685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55"/>
              </a:spcBef>
            </a:pPr>
            <a:r>
              <a:rPr sz="2000" spc="-135" dirty="0">
                <a:solidFill>
                  <a:srgbClr val="2A2A2A"/>
                </a:solidFill>
                <a:latin typeface="Arial Black"/>
                <a:cs typeface="Arial Black"/>
              </a:rPr>
              <a:t>PRESENTED</a:t>
            </a:r>
            <a:r>
              <a:rPr sz="2000" spc="-105" dirty="0">
                <a:solidFill>
                  <a:srgbClr val="2A2A2A"/>
                </a:solidFill>
                <a:latin typeface="Arial Black"/>
                <a:cs typeface="Arial Black"/>
              </a:rPr>
              <a:t> </a:t>
            </a:r>
            <a:r>
              <a:rPr sz="2000" spc="-25" dirty="0">
                <a:solidFill>
                  <a:srgbClr val="2A2A2A"/>
                </a:solidFill>
                <a:latin typeface="Arial Black"/>
                <a:cs typeface="Arial Black"/>
              </a:rPr>
              <a:t>BY:</a:t>
            </a:r>
            <a:endParaRPr sz="2000" dirty="0">
              <a:latin typeface="Arial Black"/>
              <a:cs typeface="Arial Black"/>
            </a:endParaRPr>
          </a:p>
          <a:p>
            <a:pPr marL="12700">
              <a:lnSpc>
                <a:spcPct val="100000"/>
              </a:lnSpc>
              <a:spcBef>
                <a:spcPts val="355"/>
              </a:spcBef>
            </a:pPr>
            <a:r>
              <a:rPr sz="2000" spc="50" dirty="0">
                <a:solidFill>
                  <a:srgbClr val="2A2A2A"/>
                </a:solidFill>
                <a:latin typeface="Lucida Sans Unicode"/>
                <a:cs typeface="Lucida Sans Unicode"/>
              </a:rPr>
              <a:t>Rishabh</a:t>
            </a:r>
            <a:r>
              <a:rPr sz="2000" spc="-95" dirty="0">
                <a:solidFill>
                  <a:srgbClr val="2A2A2A"/>
                </a:solidFill>
                <a:latin typeface="Lucida Sans Unicode"/>
                <a:cs typeface="Lucida Sans Unicode"/>
              </a:rPr>
              <a:t> </a:t>
            </a:r>
            <a:r>
              <a:rPr sz="2000" spc="75" dirty="0">
                <a:solidFill>
                  <a:srgbClr val="2A2A2A"/>
                </a:solidFill>
                <a:latin typeface="Lucida Sans Unicode"/>
                <a:cs typeface="Lucida Sans Unicode"/>
              </a:rPr>
              <a:t>Yadav</a:t>
            </a:r>
            <a:r>
              <a:rPr sz="2000" spc="-95" dirty="0">
                <a:solidFill>
                  <a:srgbClr val="2A2A2A"/>
                </a:solidFill>
                <a:latin typeface="Lucida Sans Unicode"/>
                <a:cs typeface="Lucida Sans Unicode"/>
              </a:rPr>
              <a:t> </a:t>
            </a:r>
            <a:r>
              <a:rPr sz="2000" spc="-10" dirty="0">
                <a:solidFill>
                  <a:srgbClr val="2A2A2A"/>
                </a:solidFill>
                <a:latin typeface="Lucida Sans Unicode"/>
                <a:cs typeface="Lucida Sans Unicode"/>
              </a:rPr>
              <a:t>(12324224)</a:t>
            </a:r>
            <a:endParaRPr sz="2000" dirty="0">
              <a:latin typeface="Lucida Sans Unicode"/>
              <a:cs typeface="Lucida Sans Unicode"/>
            </a:endParaRPr>
          </a:p>
          <a:p>
            <a:pPr marL="12700" marR="548640">
              <a:lnSpc>
                <a:spcPct val="105500"/>
              </a:lnSpc>
            </a:pPr>
            <a:r>
              <a:rPr sz="2000" dirty="0">
                <a:solidFill>
                  <a:srgbClr val="2A2A2A"/>
                </a:solidFill>
                <a:latin typeface="Lucida Sans Unicode"/>
                <a:cs typeface="Lucida Sans Unicode"/>
              </a:rPr>
              <a:t>Akshat</a:t>
            </a:r>
            <a:r>
              <a:rPr sz="2000" spc="80" dirty="0">
                <a:solidFill>
                  <a:srgbClr val="2A2A2A"/>
                </a:solidFill>
                <a:latin typeface="Lucida Sans Unicode"/>
                <a:cs typeface="Lucida Sans Unicode"/>
              </a:rPr>
              <a:t> </a:t>
            </a:r>
            <a:r>
              <a:rPr sz="2000" dirty="0">
                <a:solidFill>
                  <a:srgbClr val="2A2A2A"/>
                </a:solidFill>
                <a:latin typeface="Lucida Sans Unicode"/>
                <a:cs typeface="Lucida Sans Unicode"/>
              </a:rPr>
              <a:t>Raj</a:t>
            </a:r>
            <a:r>
              <a:rPr sz="2000" spc="85" dirty="0">
                <a:solidFill>
                  <a:srgbClr val="2A2A2A"/>
                </a:solidFill>
                <a:latin typeface="Lucida Sans Unicode"/>
                <a:cs typeface="Lucida Sans Unicode"/>
              </a:rPr>
              <a:t> </a:t>
            </a:r>
            <a:r>
              <a:rPr lang="en-US" sz="2000" spc="85" dirty="0">
                <a:solidFill>
                  <a:srgbClr val="2A2A2A"/>
                </a:solidFill>
                <a:latin typeface="Lucida Sans Unicode"/>
                <a:cs typeface="Lucida Sans Unicode"/>
              </a:rPr>
              <a:t>       </a:t>
            </a:r>
            <a:r>
              <a:rPr sz="2000" spc="-105" dirty="0">
                <a:solidFill>
                  <a:srgbClr val="2A2A2A"/>
                </a:solidFill>
                <a:latin typeface="Lucida Sans Unicode"/>
                <a:cs typeface="Lucida Sans Unicode"/>
              </a:rPr>
              <a:t>(12307113)</a:t>
            </a:r>
            <a:endParaRPr lang="en-US" sz="2000" spc="-105" dirty="0">
              <a:solidFill>
                <a:srgbClr val="2A2A2A"/>
              </a:solidFill>
              <a:latin typeface="Lucida Sans Unicode"/>
              <a:cs typeface="Lucida Sans Unicode"/>
            </a:endParaRPr>
          </a:p>
          <a:p>
            <a:pPr marL="12700" marR="548640">
              <a:lnSpc>
                <a:spcPct val="105500"/>
              </a:lnSpc>
            </a:pPr>
            <a:r>
              <a:rPr sz="2000" spc="-105" dirty="0">
                <a:solidFill>
                  <a:srgbClr val="2A2A2A"/>
                </a:solidFill>
                <a:latin typeface="Lucida Sans Unicode"/>
                <a:cs typeface="Lucida Sans Unicode"/>
              </a:rPr>
              <a:t> </a:t>
            </a:r>
            <a:r>
              <a:rPr sz="2000" spc="65" dirty="0">
                <a:solidFill>
                  <a:srgbClr val="2A2A2A"/>
                </a:solidFill>
                <a:latin typeface="Lucida Sans Unicode"/>
                <a:cs typeface="Lucida Sans Unicode"/>
              </a:rPr>
              <a:t>Mohan</a:t>
            </a:r>
            <a:r>
              <a:rPr sz="2000" spc="-110" dirty="0">
                <a:solidFill>
                  <a:srgbClr val="2A2A2A"/>
                </a:solidFill>
                <a:latin typeface="Lucida Sans Unicode"/>
                <a:cs typeface="Lucida Sans Unicode"/>
              </a:rPr>
              <a:t> </a:t>
            </a:r>
            <a:r>
              <a:rPr sz="2000" spc="-10" dirty="0">
                <a:solidFill>
                  <a:srgbClr val="2A2A2A"/>
                </a:solidFill>
                <a:latin typeface="Lucida Sans Unicode"/>
                <a:cs typeface="Lucida Sans Unicode"/>
              </a:rPr>
              <a:t>Krishna</a:t>
            </a:r>
            <a:r>
              <a:rPr lang="en-US" sz="2000" spc="-10" dirty="0">
                <a:solidFill>
                  <a:srgbClr val="2A2A2A"/>
                </a:solidFill>
                <a:latin typeface="Lucida Sans Unicode"/>
                <a:cs typeface="Lucida Sans Unicode"/>
              </a:rPr>
              <a:t> (12310135</a:t>
            </a:r>
            <a:r>
              <a:rPr lang="en-US" sz="1600" spc="-10" dirty="0">
                <a:solidFill>
                  <a:srgbClr val="2A2A2A"/>
                </a:solidFill>
                <a:latin typeface="Lucida Sans Unicode"/>
                <a:cs typeface="Lucida Sans Unicode"/>
              </a:rPr>
              <a:t>)</a:t>
            </a:r>
            <a:endParaRPr sz="1600" dirty="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001000" y="8046447"/>
            <a:ext cx="3072209" cy="725199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55"/>
              </a:spcBef>
            </a:pPr>
            <a:r>
              <a:rPr sz="2000" spc="-135" dirty="0">
                <a:solidFill>
                  <a:srgbClr val="2A2A2A"/>
                </a:solidFill>
                <a:latin typeface="Arial Black"/>
                <a:cs typeface="Arial Black"/>
              </a:rPr>
              <a:t>PRESENTED</a:t>
            </a:r>
            <a:r>
              <a:rPr sz="2000" spc="-105" dirty="0">
                <a:solidFill>
                  <a:srgbClr val="2A2A2A"/>
                </a:solidFill>
                <a:latin typeface="Arial Black"/>
                <a:cs typeface="Arial Black"/>
              </a:rPr>
              <a:t> </a:t>
            </a:r>
            <a:r>
              <a:rPr sz="2000" spc="-25" dirty="0">
                <a:solidFill>
                  <a:srgbClr val="2A2A2A"/>
                </a:solidFill>
                <a:latin typeface="Arial Black"/>
                <a:cs typeface="Arial Black"/>
              </a:rPr>
              <a:t>TO:</a:t>
            </a:r>
            <a:endParaRPr sz="2000" dirty="0">
              <a:latin typeface="Arial Black"/>
              <a:cs typeface="Arial Black"/>
            </a:endParaRPr>
          </a:p>
          <a:p>
            <a:pPr marL="12700">
              <a:lnSpc>
                <a:spcPct val="100000"/>
              </a:lnSpc>
              <a:spcBef>
                <a:spcPts val="355"/>
              </a:spcBef>
            </a:pPr>
            <a:r>
              <a:rPr sz="2000" spc="75" dirty="0">
                <a:solidFill>
                  <a:srgbClr val="2A2A2A"/>
                </a:solidFill>
                <a:latin typeface="Lucida Sans Unicode"/>
                <a:cs typeface="Lucida Sans Unicode"/>
              </a:rPr>
              <a:t>Geetika</a:t>
            </a:r>
            <a:r>
              <a:rPr sz="2000" spc="-100" dirty="0">
                <a:solidFill>
                  <a:srgbClr val="2A2A2A"/>
                </a:solidFill>
                <a:latin typeface="Lucida Sans Unicode"/>
                <a:cs typeface="Lucida Sans Unicode"/>
              </a:rPr>
              <a:t> </a:t>
            </a:r>
            <a:r>
              <a:rPr sz="2000" spc="80" dirty="0">
                <a:solidFill>
                  <a:srgbClr val="2A2A2A"/>
                </a:solidFill>
                <a:latin typeface="Lucida Sans Unicode"/>
                <a:cs typeface="Lucida Sans Unicode"/>
              </a:rPr>
              <a:t>Sethi</a:t>
            </a:r>
            <a:r>
              <a:rPr sz="2000" spc="-95" dirty="0">
                <a:solidFill>
                  <a:srgbClr val="2A2A2A"/>
                </a:solidFill>
                <a:latin typeface="Lucida Sans Unicode"/>
                <a:cs typeface="Lucida Sans Unicode"/>
              </a:rPr>
              <a:t> </a:t>
            </a:r>
            <a:r>
              <a:rPr sz="2000" spc="65" dirty="0">
                <a:solidFill>
                  <a:srgbClr val="2A2A2A"/>
                </a:solidFill>
                <a:latin typeface="Lucida Sans Unicode"/>
                <a:cs typeface="Lucida Sans Unicode"/>
              </a:rPr>
              <a:t>Mam</a:t>
            </a:r>
            <a:endParaRPr sz="2000" dirty="0">
              <a:latin typeface="Lucida Sans Unicode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6200" y="2705100"/>
            <a:ext cx="16306800" cy="3418308"/>
          </a:xfrm>
          <a:prstGeom prst="rect">
            <a:avLst/>
          </a:prstGeom>
        </p:spPr>
        <p:txBody>
          <a:bodyPr vert="horz" wrap="square" lIns="0" tIns="593725" rIns="0" bIns="0" rtlCol="0">
            <a:spAutoFit/>
          </a:bodyPr>
          <a:lstStyle/>
          <a:p>
            <a:pPr marL="12700" marR="5080" indent="2281555" algn="ctr">
              <a:lnSpc>
                <a:spcPct val="65100"/>
              </a:lnSpc>
              <a:spcBef>
                <a:spcPts val="4675"/>
              </a:spcBef>
            </a:pPr>
            <a:r>
              <a:rPr sz="10850" spc="80" dirty="0">
                <a:latin typeface="Arial MT"/>
                <a:cs typeface="Arial MT"/>
              </a:rPr>
              <a:t>S</a:t>
            </a:r>
            <a:r>
              <a:rPr sz="10850" spc="114" dirty="0">
                <a:latin typeface="Arial MT"/>
                <a:cs typeface="Arial MT"/>
              </a:rPr>
              <a:t>M</a:t>
            </a:r>
            <a:r>
              <a:rPr sz="10850" spc="145" dirty="0">
                <a:latin typeface="Arial MT"/>
                <a:cs typeface="Arial MT"/>
              </a:rPr>
              <a:t>A</a:t>
            </a:r>
            <a:r>
              <a:rPr sz="10850" spc="80" dirty="0">
                <a:latin typeface="Arial MT"/>
                <a:cs typeface="Arial MT"/>
              </a:rPr>
              <a:t>R</a:t>
            </a:r>
            <a:r>
              <a:rPr sz="10850" spc="885" dirty="0">
                <a:latin typeface="Arial MT"/>
                <a:cs typeface="Arial MT"/>
              </a:rPr>
              <a:t>T</a:t>
            </a:r>
            <a:r>
              <a:rPr sz="10850" spc="-1080" dirty="0">
                <a:latin typeface="Arial MT"/>
                <a:cs typeface="Arial MT"/>
              </a:rPr>
              <a:t> </a:t>
            </a:r>
            <a:r>
              <a:rPr sz="10850" spc="45" dirty="0">
                <a:latin typeface="Arial MT"/>
                <a:cs typeface="Arial MT"/>
              </a:rPr>
              <a:t>L</a:t>
            </a:r>
            <a:r>
              <a:rPr sz="10850" spc="-40" dirty="0">
                <a:latin typeface="Arial MT"/>
                <a:cs typeface="Arial MT"/>
              </a:rPr>
              <a:t>OG</a:t>
            </a:r>
            <a:r>
              <a:rPr sz="10850" spc="150" dirty="0">
                <a:latin typeface="Arial MT"/>
                <a:cs typeface="Arial MT"/>
              </a:rPr>
              <a:t>I</a:t>
            </a:r>
            <a:r>
              <a:rPr sz="10850" spc="-35" dirty="0">
                <a:latin typeface="Arial MT"/>
                <a:cs typeface="Arial MT"/>
              </a:rPr>
              <a:t>S</a:t>
            </a:r>
            <a:r>
              <a:rPr sz="10850" spc="35" dirty="0">
                <a:latin typeface="Arial MT"/>
                <a:cs typeface="Arial MT"/>
              </a:rPr>
              <a:t>T</a:t>
            </a:r>
            <a:r>
              <a:rPr sz="10850" spc="150" dirty="0">
                <a:latin typeface="Arial MT"/>
                <a:cs typeface="Arial MT"/>
              </a:rPr>
              <a:t>I</a:t>
            </a:r>
            <a:r>
              <a:rPr sz="10850" spc="770" dirty="0">
                <a:latin typeface="Arial MT"/>
                <a:cs typeface="Arial MT"/>
              </a:rPr>
              <a:t>C</a:t>
            </a:r>
            <a:endParaRPr lang="en-US" sz="10850" spc="770" dirty="0">
              <a:latin typeface="Arial MT"/>
              <a:cs typeface="Arial MT"/>
            </a:endParaRPr>
          </a:p>
          <a:p>
            <a:pPr marL="12700" marR="5080" indent="2281555" algn="ctr">
              <a:lnSpc>
                <a:spcPct val="65100"/>
              </a:lnSpc>
              <a:spcBef>
                <a:spcPts val="4675"/>
              </a:spcBef>
            </a:pPr>
            <a:r>
              <a:rPr sz="10850" spc="125" dirty="0">
                <a:latin typeface="Arial MT"/>
                <a:cs typeface="Arial MT"/>
              </a:rPr>
              <a:t> </a:t>
            </a:r>
            <a:r>
              <a:rPr sz="10850" spc="-145" dirty="0">
                <a:latin typeface="Arial MT"/>
                <a:cs typeface="Arial MT"/>
              </a:rPr>
              <a:t>SER</a:t>
            </a:r>
            <a:r>
              <a:rPr sz="10850" spc="-80" dirty="0">
                <a:latin typeface="Arial MT"/>
                <a:cs typeface="Arial MT"/>
              </a:rPr>
              <a:t>V</a:t>
            </a:r>
            <a:r>
              <a:rPr sz="10850" spc="40" dirty="0">
                <a:latin typeface="Arial MT"/>
                <a:cs typeface="Arial MT"/>
              </a:rPr>
              <a:t>I</a:t>
            </a:r>
            <a:r>
              <a:rPr sz="10850" spc="-145" dirty="0">
                <a:latin typeface="Arial MT"/>
                <a:cs typeface="Arial MT"/>
              </a:rPr>
              <a:t>CE</a:t>
            </a:r>
            <a:r>
              <a:rPr sz="10850" spc="660" dirty="0">
                <a:latin typeface="Arial MT"/>
                <a:cs typeface="Arial MT"/>
              </a:rPr>
              <a:t>S</a:t>
            </a:r>
            <a:endParaRPr sz="205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749844-D5B5-402C-20F2-D94B23352D7B}"/>
              </a:ext>
            </a:extLst>
          </p:cNvPr>
          <p:cNvSpPr txBox="1"/>
          <p:nvPr/>
        </p:nvSpPr>
        <p:spPr>
          <a:xfrm>
            <a:off x="2209800" y="800100"/>
            <a:ext cx="14249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(REGRESSION METRICS)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D015E83-78AB-BB8B-FD7B-14300EEEA1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4234491"/>
              </p:ext>
            </p:extLst>
          </p:nvPr>
        </p:nvGraphicFramePr>
        <p:xfrm>
          <a:off x="1371600" y="2905124"/>
          <a:ext cx="15316200" cy="4752976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4169855">
                  <a:extLst>
                    <a:ext uri="{9D8B030D-6E8A-4147-A177-3AD203B41FA5}">
                      <a16:colId xmlns:a16="http://schemas.microsoft.com/office/drawing/2014/main" val="3991924177"/>
                    </a:ext>
                  </a:extLst>
                </a:gridCol>
                <a:gridCol w="1956625">
                  <a:extLst>
                    <a:ext uri="{9D8B030D-6E8A-4147-A177-3AD203B41FA5}">
                      <a16:colId xmlns:a16="http://schemas.microsoft.com/office/drawing/2014/main" val="1597412541"/>
                    </a:ext>
                  </a:extLst>
                </a:gridCol>
                <a:gridCol w="2293422">
                  <a:extLst>
                    <a:ext uri="{9D8B030D-6E8A-4147-A177-3AD203B41FA5}">
                      <a16:colId xmlns:a16="http://schemas.microsoft.com/office/drawing/2014/main" val="3793379538"/>
                    </a:ext>
                  </a:extLst>
                </a:gridCol>
                <a:gridCol w="2082635">
                  <a:extLst>
                    <a:ext uri="{9D8B030D-6E8A-4147-A177-3AD203B41FA5}">
                      <a16:colId xmlns:a16="http://schemas.microsoft.com/office/drawing/2014/main" val="2518188315"/>
                    </a:ext>
                  </a:extLst>
                </a:gridCol>
                <a:gridCol w="4813663">
                  <a:extLst>
                    <a:ext uri="{9D8B030D-6E8A-4147-A177-3AD203B41FA5}">
                      <a16:colId xmlns:a16="http://schemas.microsoft.com/office/drawing/2014/main" val="264426396"/>
                    </a:ext>
                  </a:extLst>
                </a:gridCol>
              </a:tblGrid>
              <a:tr h="809017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44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44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44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RMSE</a:t>
                      </a:r>
                      <a:endParaRPr lang="en-IN" sz="44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44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R²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44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ROC-AUC</a:t>
                      </a:r>
                      <a:endParaRPr lang="en-IN" sz="44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2362606"/>
                  </a:ext>
                </a:extLst>
              </a:tr>
              <a:tr h="1314653">
                <a:tc>
                  <a:txBody>
                    <a:bodyPr/>
                    <a:lstStyle/>
                    <a:p>
                      <a:r>
                        <a:rPr lang="en-IN" sz="3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Linear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3.8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5.6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0.86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0.87</a:t>
                      </a:r>
                    </a:p>
                    <a:p>
                      <a:endParaRPr lang="en-IN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6439240"/>
                  </a:ext>
                </a:extLst>
              </a:tr>
              <a:tr h="1314653">
                <a:tc>
                  <a:txBody>
                    <a:bodyPr/>
                    <a:lstStyle/>
                    <a:p>
                      <a:r>
                        <a:rPr lang="en-IN" sz="32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XGBoost</a:t>
                      </a:r>
                      <a:r>
                        <a:rPr lang="en-IN" sz="3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Regressor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1.9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2.8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0.92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0.93</a:t>
                      </a:r>
                      <a:endParaRPr lang="en-IN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4343003"/>
                  </a:ext>
                </a:extLst>
              </a:tr>
              <a:tr h="1314653">
                <a:tc>
                  <a:txBody>
                    <a:bodyPr/>
                    <a:lstStyle/>
                    <a:p>
                      <a:r>
                        <a:rPr lang="en-IN" sz="3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SVR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3.2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4.9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0.88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0.89</a:t>
                      </a:r>
                      <a:endParaRPr lang="en-IN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55099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4466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F2C82E-FE57-831C-C6E9-4106CE11E356}"/>
              </a:ext>
            </a:extLst>
          </p:cNvPr>
          <p:cNvSpPr txBox="1"/>
          <p:nvPr/>
        </p:nvSpPr>
        <p:spPr>
          <a:xfrm>
            <a:off x="1905000" y="699581"/>
            <a:ext cx="169926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(CLASSIFICATION-LIKE METRICS)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F30189-336F-734E-FA31-201A6A23C001}"/>
              </a:ext>
            </a:extLst>
          </p:cNvPr>
          <p:cNvSpPr txBox="1"/>
          <p:nvPr/>
        </p:nvSpPr>
        <p:spPr>
          <a:xfrm>
            <a:off x="1447800" y="2192476"/>
            <a:ext cx="15392400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Classification-Like Evaluation (Threshold = 0)</a:t>
            </a:r>
            <a:b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The code converts continuous values → binary:</a:t>
            </a:r>
          </a:p>
          <a:p>
            <a:pPr rtl="0"/>
            <a:r>
              <a:rPr lang="en-IN" sz="4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delivery_time_deviation</a:t>
            </a:r>
            <a:r>
              <a:rPr lang="en-IN" sz="4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&gt; 0  → 1 (delay)</a:t>
            </a:r>
          </a:p>
          <a:p>
            <a:pPr rtl="0"/>
            <a:r>
              <a:rPr lang="en-IN" sz="4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delivery_time_deviation</a:t>
            </a:r>
            <a:r>
              <a:rPr lang="en-IN" sz="4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≤ 0 → 0 (on time)</a:t>
            </a:r>
          </a:p>
          <a:p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For each model it computes: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Confusion Matrix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Accuracy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Precision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Recall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F1-Score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ROC-AUC (using continuous predictions)</a:t>
            </a:r>
            <a:endParaRPr lang="en-IN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Plots and saves </a:t>
            </a:r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ROC curve</a:t>
            </a: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 images</a:t>
            </a:r>
          </a:p>
          <a:p>
            <a:endParaRPr lang="en-IN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215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E1EE8C-B50B-F580-E0C2-ACF39F3961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48AF10-7686-90E0-A392-3C5B46001D44}"/>
              </a:ext>
            </a:extLst>
          </p:cNvPr>
          <p:cNvSpPr txBox="1"/>
          <p:nvPr/>
        </p:nvSpPr>
        <p:spPr>
          <a:xfrm>
            <a:off x="2286000" y="876300"/>
            <a:ext cx="12877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CAVEATS &amp; LIMITATIONS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E33D86-36B3-58E6-B7B1-BA76428D23DF}"/>
              </a:ext>
            </a:extLst>
          </p:cNvPr>
          <p:cNvSpPr txBox="1"/>
          <p:nvPr/>
        </p:nvSpPr>
        <p:spPr>
          <a:xfrm>
            <a:off x="914400" y="2476500"/>
            <a:ext cx="160782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accuracy depends heavily on dataset quality.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Fuzzy target detection may select wrong column if names are too similar.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 real-time integration of map/traffic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Dataset may not contain rare or extreme delay events.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Prototype does not include a full routing engine.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 UI/dashboard deployment yet.</a:t>
            </a:r>
          </a:p>
          <a:p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2369122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39F163-3425-CE31-520E-89E4624815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D86AE2-4B6D-15B8-FCD8-FF3BB97DC5E8}"/>
              </a:ext>
            </a:extLst>
          </p:cNvPr>
          <p:cNvSpPr txBox="1"/>
          <p:nvPr/>
        </p:nvSpPr>
        <p:spPr>
          <a:xfrm>
            <a:off x="2667000" y="723900"/>
            <a:ext cx="12877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C67289-E9D3-9F86-E810-FC1C414B00AB}"/>
              </a:ext>
            </a:extLst>
          </p:cNvPr>
          <p:cNvSpPr txBox="1"/>
          <p:nvPr/>
        </p:nvSpPr>
        <p:spPr>
          <a:xfrm>
            <a:off x="1143000" y="2400300"/>
            <a:ext cx="159258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ML pipeline successfully predicts delivery-time deviation.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Automatic target detection makes the model robust to messy datasets.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Feature engineering improves prediction quality.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XGBoost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SVR deliver the strongest performance.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System is ready for deployment after adding a UI layer.</a:t>
            </a:r>
          </a:p>
          <a:p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11298722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581510-AA27-56E9-7805-A5EC35D7F3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0E49D5-EEF9-F4EB-281E-92C7F9520722}"/>
              </a:ext>
            </a:extLst>
          </p:cNvPr>
          <p:cNvSpPr txBox="1"/>
          <p:nvPr/>
        </p:nvSpPr>
        <p:spPr>
          <a:xfrm>
            <a:off x="2286000" y="952500"/>
            <a:ext cx="12877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A14227-D4EF-2B86-AABB-4D086FB9F73F}"/>
              </a:ext>
            </a:extLst>
          </p:cNvPr>
          <p:cNvSpPr txBox="1"/>
          <p:nvPr/>
        </p:nvSpPr>
        <p:spPr>
          <a:xfrm>
            <a:off x="1524000" y="2476500"/>
            <a:ext cx="121920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400" dirty="0">
                <a:latin typeface="Arial" panose="020B0604020202020204" pitchFamily="34" charset="0"/>
                <a:cs typeface="Arial" panose="020B0604020202020204" pitchFamily="34" charset="0"/>
              </a:rPr>
              <a:t>Real-time GPS + live traffic API integration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400" dirty="0">
                <a:latin typeface="Arial" panose="020B0604020202020204" pitchFamily="34" charset="0"/>
                <a:cs typeface="Arial" panose="020B0604020202020204" pitchFamily="34" charset="0"/>
              </a:rPr>
              <a:t>Interactive logistics dashboard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400" dirty="0">
                <a:latin typeface="Arial" panose="020B0604020202020204" pitchFamily="34" charset="0"/>
                <a:cs typeface="Arial" panose="020B0604020202020204" pitchFamily="34" charset="0"/>
              </a:rPr>
              <a:t>Ensemble stacking of LR + XGB + SVR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400" dirty="0">
                <a:latin typeface="Arial" panose="020B0604020202020204" pitchFamily="34" charset="0"/>
                <a:cs typeface="Arial" panose="020B0604020202020204" pitchFamily="34" charset="0"/>
              </a:rPr>
              <a:t>Cloud deployment (AWS / Azure)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400" dirty="0">
                <a:latin typeface="Arial" panose="020B0604020202020204" pitchFamily="34" charset="0"/>
                <a:cs typeface="Arial" panose="020B0604020202020204" pitchFamily="34" charset="0"/>
              </a:rPr>
              <a:t>Mobile app for delivery partners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4400" dirty="0">
                <a:latin typeface="Arial" panose="020B0604020202020204" pitchFamily="34" charset="0"/>
                <a:cs typeface="Arial" panose="020B0604020202020204" pitchFamily="34" charset="0"/>
              </a:rPr>
              <a:t>Integration with full route optimization engine</a:t>
            </a:r>
          </a:p>
        </p:txBody>
      </p:sp>
    </p:spTree>
    <p:extLst>
      <p:ext uri="{BB962C8B-B14F-4D97-AF65-F5344CB8AC3E}">
        <p14:creationId xmlns:p14="http://schemas.microsoft.com/office/powerpoint/2010/main" val="10665972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53E4D7-9217-5D83-CFE6-D0DDC8CB43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795370-DB49-3D48-4878-BF622202C10B}"/>
              </a:ext>
            </a:extLst>
          </p:cNvPr>
          <p:cNvSpPr txBox="1"/>
          <p:nvPr/>
        </p:nvSpPr>
        <p:spPr>
          <a:xfrm>
            <a:off x="2667000" y="723900"/>
            <a:ext cx="12877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ACKNOWLEDGEMENT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4A0680-11DE-7BA4-8680-5B30A682E1BD}"/>
              </a:ext>
            </a:extLst>
          </p:cNvPr>
          <p:cNvSpPr txBox="1"/>
          <p:nvPr/>
        </p:nvSpPr>
        <p:spPr>
          <a:xfrm>
            <a:off x="1447800" y="2705100"/>
            <a:ext cx="14097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We express our gratitude to:</a:t>
            </a:r>
          </a:p>
          <a:p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Faculty Advisor: </a:t>
            </a: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Geetika Sethi Ma’am</a:t>
            </a:r>
          </a:p>
          <a:p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University / Department: </a:t>
            </a: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CSE</a:t>
            </a:r>
          </a:p>
          <a:p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Dataset Provider: </a:t>
            </a:r>
            <a:r>
              <a:rPr lang="en-US" sz="4800" dirty="0" err="1">
                <a:latin typeface="Arial" panose="020B0604020202020204" pitchFamily="34" charset="0"/>
                <a:cs typeface="Arial" panose="020B0604020202020204" pitchFamily="34" charset="0"/>
              </a:rPr>
              <a:t>datasetengineer</a:t>
            </a: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 (Kaggle)</a:t>
            </a:r>
          </a:p>
          <a:p>
            <a:endParaRPr lang="en-IN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55279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525673-8C71-56F2-E941-B6260E9E93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D6089A-0C9E-4B44-D175-0EC9E2960498}"/>
              </a:ext>
            </a:extLst>
          </p:cNvPr>
          <p:cNvSpPr txBox="1"/>
          <p:nvPr/>
        </p:nvSpPr>
        <p:spPr>
          <a:xfrm>
            <a:off x="2667000" y="723900"/>
            <a:ext cx="12877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5B14B-FC21-3309-634C-B332F6DA8534}"/>
              </a:ext>
            </a:extLst>
          </p:cNvPr>
          <p:cNvSpPr txBox="1"/>
          <p:nvPr/>
        </p:nvSpPr>
        <p:spPr>
          <a:xfrm>
            <a:off x="762000" y="2552700"/>
            <a:ext cx="159258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datasetengineer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, “Logistics and Supply Chain Dataset,” </a:t>
            </a:r>
            <a:r>
              <a:rPr lang="en-US" sz="4000" i="1" dirty="0">
                <a:latin typeface="Arial" panose="020B0604020202020204" pitchFamily="34" charset="0"/>
                <a:cs typeface="Arial" panose="020B0604020202020204" pitchFamily="34" charset="0"/>
              </a:rPr>
              <a:t>Kaggle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, 2025.</a:t>
            </a:r>
            <a:b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Available at: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https://www.kaggle.com/datasets/datasetengineer/logistics-and-supply-chain-dataset</a:t>
            </a:r>
            <a:endParaRPr lang="en-IN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055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4F3D78-3A2D-113D-C6DE-7020F3B4D411}"/>
              </a:ext>
            </a:extLst>
          </p:cNvPr>
          <p:cNvSpPr txBox="1"/>
          <p:nvPr/>
        </p:nvSpPr>
        <p:spPr>
          <a:xfrm>
            <a:off x="2057400" y="402550"/>
            <a:ext cx="975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 SLIDE</a:t>
            </a:r>
            <a:endParaRPr lang="en-IN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6E644F-A328-9C99-2D5E-8358A90E0B9E}"/>
              </a:ext>
            </a:extLst>
          </p:cNvPr>
          <p:cNvSpPr txBox="1"/>
          <p:nvPr/>
        </p:nvSpPr>
        <p:spPr>
          <a:xfrm>
            <a:off x="2362200" y="1333500"/>
            <a:ext cx="10972800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Agenda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Background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Problem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Objectives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Dataset Description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System Architecture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Methodology / Workflow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Machine Learning Models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Results &amp; Evaluation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Caveats &amp; Limitations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Conclusion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Future Scope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dirty="0"/>
              <a:t>Acknowledgement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2344237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B55510-C803-72D8-899D-6F52F3254D9D}"/>
              </a:ext>
            </a:extLst>
          </p:cNvPr>
          <p:cNvSpPr txBox="1"/>
          <p:nvPr/>
        </p:nvSpPr>
        <p:spPr>
          <a:xfrm>
            <a:off x="2514600" y="800099"/>
            <a:ext cx="8763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8AD1EB-8AFA-0D78-B4EB-8455851FEBD8}"/>
              </a:ext>
            </a:extLst>
          </p:cNvPr>
          <p:cNvSpPr txBox="1"/>
          <p:nvPr/>
        </p:nvSpPr>
        <p:spPr>
          <a:xfrm>
            <a:off x="609600" y="2324100"/>
            <a:ext cx="173736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Logistics optimization improves delivery speed, reduces cost, and increases efficiency.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Machine Learning helps automate route planning, delay prediction, and resource allocation.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Delivery-time prediction improves customer satisfaction and enhances operational accuracy.</a:t>
            </a:r>
          </a:p>
          <a:p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178794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7EE682B-39E7-8E72-B339-4A89B2AB7AC0}"/>
              </a:ext>
            </a:extLst>
          </p:cNvPr>
          <p:cNvSpPr txBox="1"/>
          <p:nvPr/>
        </p:nvSpPr>
        <p:spPr>
          <a:xfrm>
            <a:off x="2819400" y="723900"/>
            <a:ext cx="1005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630046-CA7B-01FF-B50C-129F4C221984}"/>
              </a:ext>
            </a:extLst>
          </p:cNvPr>
          <p:cNvSpPr txBox="1"/>
          <p:nvPr/>
        </p:nvSpPr>
        <p:spPr>
          <a:xfrm>
            <a:off x="1143000" y="2095500"/>
            <a:ext cx="167640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Logistics companies face difficulty predicting delivery-time deviation accurately.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Manual routing and scheduling lead to frequent delays.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High fuel usage and longer routes increase operational cost.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Large datasets with inconsistent formats make prediction hard.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Need an automated ML pipeline to clean data, process features, and predict delays reliably.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endParaRPr lang="en-IN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9391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39AB10-C382-1028-FB58-FCDA70B444D2}"/>
              </a:ext>
            </a:extLst>
          </p:cNvPr>
          <p:cNvSpPr txBox="1"/>
          <p:nvPr/>
        </p:nvSpPr>
        <p:spPr>
          <a:xfrm>
            <a:off x="2438400" y="952500"/>
            <a:ext cx="7696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078CCE-262B-E3F5-3C57-EE976B87192B}"/>
              </a:ext>
            </a:extLst>
          </p:cNvPr>
          <p:cNvSpPr txBox="1"/>
          <p:nvPr/>
        </p:nvSpPr>
        <p:spPr>
          <a:xfrm>
            <a:off x="609600" y="2388900"/>
            <a:ext cx="176784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Build an automated ML system for delivery-time deviation prediction.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Handle messy/unknown target columns using robust detection logic.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Engineer additional features from datetime and textual fields.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Train and compare three ML models: Linear Regression,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XGBoost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SVR.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Evaluate models using MAE, RMSE, R², ROC-AUC.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Save trained pipelines and predictions for deployment</a:t>
            </a:r>
          </a:p>
          <a:p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581784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323751-C879-CDD3-8ED1-A85A4ED70F05}"/>
              </a:ext>
            </a:extLst>
          </p:cNvPr>
          <p:cNvSpPr txBox="1"/>
          <p:nvPr/>
        </p:nvSpPr>
        <p:spPr>
          <a:xfrm>
            <a:off x="2133600" y="800100"/>
            <a:ext cx="11201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DESCRIPTION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3CE673-AC6F-473D-7999-10FFF8E10BC0}"/>
              </a:ext>
            </a:extLst>
          </p:cNvPr>
          <p:cNvSpPr txBox="1"/>
          <p:nvPr/>
        </p:nvSpPr>
        <p:spPr>
          <a:xfrm>
            <a:off x="685800" y="1991023"/>
            <a:ext cx="16916400" cy="8710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Dataset Name:</a:t>
            </a: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 logistic_dataset.csv</a:t>
            </a:r>
          </a:p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Source:</a:t>
            </a: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 Kaggle</a:t>
            </a:r>
          </a:p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Author:</a:t>
            </a: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4000" i="1" dirty="0" err="1">
                <a:latin typeface="Arial" panose="020B0604020202020204" pitchFamily="34" charset="0"/>
                <a:cs typeface="Arial" panose="020B0604020202020204" pitchFamily="34" charset="0"/>
              </a:rPr>
              <a:t>datasetengineer</a:t>
            </a:r>
            <a:endParaRPr lang="en-IN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Target Variable:</a:t>
            </a:r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4000" dirty="0" err="1">
                <a:latin typeface="Arial" panose="020B0604020202020204" pitchFamily="34" charset="0"/>
                <a:cs typeface="Arial" panose="020B0604020202020204" pitchFamily="34" charset="0"/>
              </a:rPr>
              <a:t>deliver_time_deviation</a:t>
            </a:r>
            <a:endParaRPr lang="en-IN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Automatic Target Detection:</a:t>
            </a:r>
            <a:endParaRPr lang="en-IN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Case-insensitive match</a:t>
            </a:r>
          </a:p>
          <a:p>
            <a:pPr lvl="1"/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Underscore normalization</a:t>
            </a:r>
          </a:p>
          <a:p>
            <a:pPr lvl="1"/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Fuzzy matching</a:t>
            </a:r>
          </a:p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Features Used Include:</a:t>
            </a:r>
            <a:endParaRPr lang="en-IN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Numeric attributes (distance, weight, etc.)</a:t>
            </a:r>
          </a:p>
          <a:p>
            <a:pPr lvl="1"/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Categorical fields (vehicle type, location, etc.)</a:t>
            </a:r>
          </a:p>
          <a:p>
            <a:pPr lvl="1"/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Datetime-derived features (hour, weekday, month)</a:t>
            </a:r>
          </a:p>
          <a:p>
            <a:pPr lvl="1"/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Text length features for high-cardinality text columns</a:t>
            </a:r>
          </a:p>
          <a:p>
            <a:endParaRPr lang="en-IN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620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F7E972-EEE2-A917-DE06-53EA7B44D4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1562100"/>
            <a:ext cx="6858000" cy="830580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39EB4B5-F4FE-E1FB-F8CA-3072889C33ED}"/>
              </a:ext>
            </a:extLst>
          </p:cNvPr>
          <p:cNvSpPr txBox="1"/>
          <p:nvPr/>
        </p:nvSpPr>
        <p:spPr>
          <a:xfrm>
            <a:off x="3733800" y="190500"/>
            <a:ext cx="12725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</a:p>
        </p:txBody>
      </p:sp>
    </p:spTree>
    <p:extLst>
      <p:ext uri="{BB962C8B-B14F-4D97-AF65-F5344CB8AC3E}">
        <p14:creationId xmlns:p14="http://schemas.microsoft.com/office/powerpoint/2010/main" val="4129582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92C101C-D11C-F329-D8B6-B365F02CB905}"/>
              </a:ext>
            </a:extLst>
          </p:cNvPr>
          <p:cNvSpPr txBox="1"/>
          <p:nvPr/>
        </p:nvSpPr>
        <p:spPr>
          <a:xfrm>
            <a:off x="2362200" y="7620"/>
            <a:ext cx="14173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 / WORKFLOW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A2BC3D-9B23-FF19-0519-CD485FB29C1A}"/>
              </a:ext>
            </a:extLst>
          </p:cNvPr>
          <p:cNvSpPr txBox="1"/>
          <p:nvPr/>
        </p:nvSpPr>
        <p:spPr>
          <a:xfrm>
            <a:off x="1752600" y="1015663"/>
            <a:ext cx="9220200" cy="10556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Load Dataset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Target Column Detection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Exact match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000" dirty="0">
                <a:solidFill>
                  <a:schemeClr val="tx1"/>
                </a:solidFill>
                <a:latin typeface="Arial" panose="020B0604020202020204" pitchFamily="34" charset="0"/>
              </a:rPr>
              <a:t>  </a:t>
            </a: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Case-insensitive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Fuzzy matching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Feature Engineering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Datetime decomposition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Text length features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Feature Selection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Remove ID-like columns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Select numeric + categorical features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Preprocessing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Imputation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Scaling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One-hot encoding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4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IN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FAD76-CA84-96FD-20FA-13C6990F3B41}"/>
              </a:ext>
            </a:extLst>
          </p:cNvPr>
          <p:cNvSpPr txBox="1"/>
          <p:nvPr/>
        </p:nvSpPr>
        <p:spPr>
          <a:xfrm>
            <a:off x="10439400" y="1023283"/>
            <a:ext cx="78486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Training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LR, </a:t>
            </a:r>
            <a:r>
              <a:rPr kumimoji="0" lang="en-US" altLang="en-US" sz="4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XGBoost</a:t>
            </a: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SVR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Regression Evaluation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000" dirty="0">
                <a:solidFill>
                  <a:schemeClr val="tx1"/>
                </a:solidFill>
                <a:latin typeface="Arial" panose="020B0604020202020204" pitchFamily="34" charset="0"/>
              </a:rPr>
              <a:t>  </a:t>
            </a: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Classification-like Evaluation using Threshold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Save Models and Predictions</a:t>
            </a:r>
          </a:p>
          <a:p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933688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3AD3203-9F50-B083-5C75-EA4DBE5A5E0D}"/>
              </a:ext>
            </a:extLst>
          </p:cNvPr>
          <p:cNvSpPr txBox="1"/>
          <p:nvPr/>
        </p:nvSpPr>
        <p:spPr>
          <a:xfrm>
            <a:off x="2286000" y="876300"/>
            <a:ext cx="1463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MODELS USED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B9A4FE-5BC3-309A-2F85-BD7378E9907B}"/>
              </a:ext>
            </a:extLst>
          </p:cNvPr>
          <p:cNvSpPr txBox="1"/>
          <p:nvPr/>
        </p:nvSpPr>
        <p:spPr>
          <a:xfrm>
            <a:off x="762000" y="2171700"/>
            <a:ext cx="15240000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Linear Regression</a:t>
            </a:r>
          </a:p>
          <a:p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Baseline regression model</a:t>
            </a:r>
          </a:p>
          <a:p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Fast training</a:t>
            </a:r>
          </a:p>
          <a:p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Used to benchmark performance</a:t>
            </a:r>
          </a:p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IN" sz="4000" b="1" dirty="0" err="1">
                <a:latin typeface="Arial" panose="020B0604020202020204" pitchFamily="34" charset="0"/>
                <a:cs typeface="Arial" panose="020B0604020202020204" pitchFamily="34" charset="0"/>
              </a:rPr>
              <a:t>XGBoost</a:t>
            </a:r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 Regressor</a:t>
            </a:r>
          </a:p>
          <a:p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Handles non-linear relationships</a:t>
            </a:r>
          </a:p>
          <a:p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200 trees</a:t>
            </a:r>
          </a:p>
          <a:p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Best performance in most logistic predictions</a:t>
            </a:r>
          </a:p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3. Support Vector Regression (SVR)</a:t>
            </a:r>
          </a:p>
          <a:p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RBF kernel</a:t>
            </a:r>
          </a:p>
          <a:p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Good for medium-sized datasets</a:t>
            </a:r>
          </a:p>
          <a:p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Captures complex patterns</a:t>
            </a:r>
          </a:p>
          <a:p>
            <a:endParaRPr lang="en-IN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054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</TotalTime>
  <Words>704</Words>
  <Application>Microsoft Office PowerPoint</Application>
  <PresentationFormat>Custom</PresentationFormat>
  <Paragraphs>151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Arial Black</vt:lpstr>
      <vt:lpstr>Arial MT</vt:lpstr>
      <vt:lpstr>Calibri</vt:lpstr>
      <vt:lpstr>Lucida Sans Unicode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 Text Magic Studio Magic Design for Presentations L&amp;P</dc:title>
  <dc:creator>Aman Tripathi</dc:creator>
  <cp:keywords>DAG6SE3a2Qc,BAGkP3x93mw,0</cp:keywords>
  <cp:lastModifiedBy>Akshat Raj</cp:lastModifiedBy>
  <cp:revision>3</cp:revision>
  <dcterms:created xsi:type="dcterms:W3CDTF">2025-12-02T04:13:18Z</dcterms:created>
  <dcterms:modified xsi:type="dcterms:W3CDTF">2026-01-03T07:06:33Z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2025-12-01T00:00:00Z</vt:filetime>
  </property>
  <property fmtid="{D5CDD505-2E9C-101B-9397-08002B2CF9AE}" pid="3" name="Creator">
    <vt:lpwstr>Canva</vt:lpwstr>
  </property>
  <property fmtid="{D5CDD505-2E9C-101B-9397-08002B2CF9AE}" pid="4" name="LastSaved">
    <vt:filetime>2025-12-02T00:00:00Z</vt:filetime>
  </property>
  <property fmtid="{D5CDD505-2E9C-101B-9397-08002B2CF9AE}" pid="5" name="Producer">
    <vt:lpwstr>Canva</vt:lpwstr>
  </property>
</Properties>
</file>